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312" r:id="rId2"/>
    <p:sldId id="313" r:id="rId3"/>
    <p:sldId id="314" r:id="rId4"/>
    <p:sldId id="297" r:id="rId5"/>
    <p:sldId id="298" r:id="rId6"/>
    <p:sldId id="299" r:id="rId7"/>
    <p:sldId id="300" r:id="rId8"/>
    <p:sldId id="301" r:id="rId9"/>
    <p:sldId id="303" r:id="rId10"/>
    <p:sldId id="304" r:id="rId11"/>
    <p:sldId id="310" r:id="rId12"/>
    <p:sldId id="311" r:id="rId13"/>
    <p:sldId id="305" r:id="rId14"/>
    <p:sldId id="306" r:id="rId15"/>
    <p:sldId id="307" r:id="rId16"/>
    <p:sldId id="308" r:id="rId17"/>
    <p:sldId id="309" r:id="rId18"/>
    <p:sldId id="316" r:id="rId19"/>
    <p:sldId id="318" r:id="rId20"/>
    <p:sldId id="317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4B728-46EF-43C3-9A39-4685D3625202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AABF5-6F5C-4011-B027-E06E3DB68EE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DC7EFE-DEF3-4159-BB21-CFBB2BBB6F86}" type="slidenum">
              <a:rPr lang="en-US"/>
              <a:pPr/>
              <a:t>6</a:t>
            </a:fld>
            <a:endParaRPr lang="en-US"/>
          </a:p>
        </p:txBody>
      </p:sp>
      <p:sp>
        <p:nvSpPr>
          <p:cNvPr id="94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A4E475-F5D9-4529-AFA5-C924007B9957}" type="slidenum">
              <a:rPr lang="en-US"/>
              <a:pPr/>
              <a:t>7</a:t>
            </a:fld>
            <a:endParaRPr lang="en-US"/>
          </a:p>
        </p:txBody>
      </p:sp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9996B0-CCDA-4B6C-B053-11C931A5CF31}" type="slidenum">
              <a:rPr lang="en-US"/>
              <a:pPr/>
              <a:t>9</a:t>
            </a:fld>
            <a:endParaRPr lang="en-US"/>
          </a:p>
        </p:txBody>
      </p:sp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72AC29-4AE5-4AF8-8328-56D9465621E8}" type="slidenum">
              <a:rPr lang="en-US"/>
              <a:pPr/>
              <a:t>10</a:t>
            </a:fld>
            <a:endParaRPr lang="en-US"/>
          </a:p>
        </p:txBody>
      </p:sp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D3E6F5-19A7-43DF-8A72-7ACFEB90392B}" type="slidenum">
              <a:rPr lang="en-US"/>
              <a:pPr/>
              <a:t>13</a:t>
            </a:fld>
            <a:endParaRPr lang="en-US"/>
          </a:p>
        </p:txBody>
      </p:sp>
      <p:sp>
        <p:nvSpPr>
          <p:cNvPr id="80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80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50A274-6038-4692-8DA1-B9F125FB3A8C}" type="slidenum">
              <a:rPr lang="en-US"/>
              <a:pPr/>
              <a:t>14</a:t>
            </a:fld>
            <a:endParaRPr lang="en-US"/>
          </a:p>
        </p:txBody>
      </p:sp>
      <p:sp>
        <p:nvSpPr>
          <p:cNvPr id="94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DF226-5A57-4D0E-9F82-EAB9134B4BD0}" type="slidenum">
              <a:rPr lang="en-US"/>
              <a:pPr/>
              <a:t>15</a:t>
            </a:fld>
            <a:endParaRPr lang="en-US"/>
          </a:p>
        </p:txBody>
      </p:sp>
      <p:sp>
        <p:nvSpPr>
          <p:cNvPr id="66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8C883A-B1B9-410D-B126-C42DB97B3EC3}" type="slidenum">
              <a:rPr lang="en-US"/>
              <a:pPr/>
              <a:t>17</a:t>
            </a:fld>
            <a:endParaRPr lang="en-US"/>
          </a:p>
        </p:txBody>
      </p:sp>
      <p:sp>
        <p:nvSpPr>
          <p:cNvPr id="95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6AFA547-F944-4233-9DAA-A3E0F53E9B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4257" y="1143001"/>
            <a:ext cx="74893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8856" y="2707821"/>
            <a:ext cx="71301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latin typeface="Book Antiqua" panose="02040602050305030304" pitchFamily="18" charset="0"/>
              </a:rPr>
              <a:t>TITLE OF THE TOPIC: AMALGAM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5143500"/>
            <a:ext cx="85452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latin typeface="Book Antiqua" panose="02040602050305030304" pitchFamily="18" charset="0"/>
              </a:rPr>
              <a:t>DEPARTMENT OF CONSERVATIVE DENTISTRY AND ENDODONTICS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846364"/>
            <a:ext cx="1393371" cy="15859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ffectLst/>
                <a:latin typeface="Algerian" pitchFamily="82" charset="0"/>
              </a:rPr>
              <a:t>STRENGTH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Develops slowly</a:t>
            </a:r>
          </a:p>
          <a:p>
            <a:pPr lvl="1">
              <a:lnSpc>
                <a:spcPct val="90000"/>
              </a:lnSpc>
            </a:pPr>
            <a:r>
              <a:rPr lang="en-US"/>
              <a:t>1 hr: 40 to 60% of maximum</a:t>
            </a:r>
          </a:p>
          <a:p>
            <a:pPr lvl="1">
              <a:lnSpc>
                <a:spcPct val="90000"/>
              </a:lnSpc>
            </a:pPr>
            <a:r>
              <a:rPr lang="en-US"/>
              <a:t>24 hrs: 90% of maximum </a:t>
            </a:r>
          </a:p>
          <a:p>
            <a:pPr>
              <a:lnSpc>
                <a:spcPct val="90000"/>
              </a:lnSpc>
            </a:pPr>
            <a:r>
              <a:rPr lang="en-US"/>
              <a:t>Spherical alloys strengthen faster</a:t>
            </a:r>
          </a:p>
          <a:p>
            <a:pPr lvl="1">
              <a:lnSpc>
                <a:spcPct val="90000"/>
              </a:lnSpc>
            </a:pPr>
            <a:r>
              <a:rPr lang="en-US"/>
              <a:t>require less mercury</a:t>
            </a:r>
          </a:p>
          <a:p>
            <a:pPr>
              <a:lnSpc>
                <a:spcPct val="90000"/>
              </a:lnSpc>
            </a:pPr>
            <a:r>
              <a:rPr lang="en-US"/>
              <a:t>Higher compressive vs. tensile strength</a:t>
            </a:r>
          </a:p>
          <a:p>
            <a:pPr>
              <a:lnSpc>
                <a:spcPct val="90000"/>
              </a:lnSpc>
            </a:pPr>
            <a:r>
              <a:rPr lang="en-US"/>
              <a:t>Weak in thin sections</a:t>
            </a:r>
          </a:p>
          <a:p>
            <a:pPr lvl="1">
              <a:lnSpc>
                <a:spcPct val="90000"/>
              </a:lnSpc>
            </a:pPr>
            <a:r>
              <a:rPr lang="en-US"/>
              <a:t>unsupported edges fracture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</p:txBody>
      </p:sp>
      <p:pic>
        <p:nvPicPr>
          <p:cNvPr id="378884" name="Picture 1028" descr="npo00004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600200"/>
            <a:ext cx="2209800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8885" name="Text Box 5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Effect of </a:t>
            </a:r>
            <a:r>
              <a:rPr lang="en-US" b="1" dirty="0" err="1"/>
              <a:t>trituration</a:t>
            </a:r>
            <a:endParaRPr lang="en-US" b="1" dirty="0"/>
          </a:p>
          <a:p>
            <a:pPr lvl="1"/>
            <a:r>
              <a:rPr lang="en-US" dirty="0"/>
              <a:t>Both </a:t>
            </a:r>
            <a:r>
              <a:rPr lang="en-US" dirty="0" err="1"/>
              <a:t>undertrituration</a:t>
            </a:r>
            <a:r>
              <a:rPr lang="en-US" dirty="0"/>
              <a:t> or </a:t>
            </a:r>
            <a:r>
              <a:rPr lang="en-US" dirty="0" err="1"/>
              <a:t>overtrituration</a:t>
            </a:r>
            <a:r>
              <a:rPr lang="en-US" dirty="0"/>
              <a:t> decreases strength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Effect of mercury content</a:t>
            </a:r>
          </a:p>
          <a:p>
            <a:pPr lvl="1"/>
            <a:r>
              <a:rPr lang="en-US" dirty="0"/>
              <a:t>Strength – function of volume fractions of unconsumed alloy particles and mercury containing phases</a:t>
            </a:r>
          </a:p>
          <a:p>
            <a:pPr lvl="1"/>
            <a:r>
              <a:rPr lang="en-US" dirty="0"/>
              <a:t>Use of low mercury/alloy ratio recommended </a:t>
            </a:r>
          </a:p>
          <a:p>
            <a:endParaRPr lang="en-IN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STRENGTH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/>
          </a:bodyPr>
          <a:lstStyle/>
          <a:p>
            <a:r>
              <a:rPr lang="en-US" b="1" dirty="0"/>
              <a:t>Effect of condensation</a:t>
            </a:r>
            <a:endParaRPr lang="en-US" dirty="0"/>
          </a:p>
          <a:p>
            <a:pPr lvl="1"/>
            <a:r>
              <a:rPr lang="en-US" dirty="0"/>
              <a:t>Lathe cut alloys- greater the condensation pressure, higher the compressive strength</a:t>
            </a:r>
          </a:p>
          <a:p>
            <a:pPr lvl="1"/>
            <a:r>
              <a:rPr lang="en-US" dirty="0"/>
              <a:t>Spherical alloys – lighter pressures produce adequate strength</a:t>
            </a:r>
          </a:p>
          <a:p>
            <a:endParaRPr lang="en-US" b="1" dirty="0"/>
          </a:p>
          <a:p>
            <a:r>
              <a:rPr lang="en-US" b="1" dirty="0"/>
              <a:t>Effect of porosity</a:t>
            </a:r>
          </a:p>
          <a:p>
            <a:endParaRPr lang="en-US" b="1" dirty="0"/>
          </a:p>
          <a:p>
            <a:r>
              <a:rPr lang="en-US" b="1" dirty="0"/>
              <a:t>Effect of amalgam hardening rate</a:t>
            </a:r>
          </a:p>
          <a:p>
            <a:pPr lvl="1"/>
            <a:r>
              <a:rPr lang="en-US" dirty="0"/>
              <a:t>As per ANSI/ADA sp.1, minimum compressive strength of 80 </a:t>
            </a:r>
            <a:r>
              <a:rPr lang="en-US" dirty="0" err="1"/>
              <a:t>Mpa</a:t>
            </a:r>
            <a:r>
              <a:rPr lang="en-US" dirty="0"/>
              <a:t> should be achieved at 1 hr.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STRENGTH</a:t>
            </a: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noFill/>
          <a:ln/>
        </p:spPr>
        <p:txBody>
          <a:bodyPr lIns="90488" tIns="44450" rIns="90488" bIns="44450" anchorCtr="0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Amalgam Properties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" y="1676400"/>
            <a:ext cx="8686800" cy="4114800"/>
            <a:chOff x="-3" y="-3"/>
            <a:chExt cx="3575" cy="2136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569" cy="2130"/>
              <a:chOff x="0" y="0"/>
              <a:chExt cx="3569" cy="2130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0" y="0"/>
                <a:ext cx="1094" cy="518"/>
                <a:chOff x="0" y="0"/>
                <a:chExt cx="1094" cy="518"/>
              </a:xfrm>
            </p:grpSpPr>
            <p:sp>
              <p:nvSpPr>
                <p:cNvPr id="808966" name="Rectangle 6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1008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0" hangingPunct="0"/>
                  <a:r>
                    <a:rPr lang="en-US" sz="20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8967" name="Rectangle 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94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5" name="Group 8"/>
              <p:cNvGrpSpPr>
                <a:grpSpLocks/>
              </p:cNvGrpSpPr>
              <p:nvPr/>
            </p:nvGrpSpPr>
            <p:grpSpPr bwMode="auto">
              <a:xfrm>
                <a:off x="1094" y="0"/>
                <a:ext cx="964" cy="518"/>
                <a:chOff x="1094" y="0"/>
                <a:chExt cx="964" cy="518"/>
              </a:xfrm>
            </p:grpSpPr>
            <p:sp>
              <p:nvSpPr>
                <p:cNvPr id="808969" name="Rectangle 9"/>
                <p:cNvSpPr>
                  <a:spLocks noChangeArrowheads="1"/>
                </p:cNvSpPr>
                <p:nvPr/>
              </p:nvSpPr>
              <p:spPr bwMode="auto">
                <a:xfrm>
                  <a:off x="1137" y="0"/>
                  <a:ext cx="878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Compressive Strength (MPa)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8970" name="Rectangle 10"/>
                <p:cNvSpPr>
                  <a:spLocks noChangeArrowheads="1"/>
                </p:cNvSpPr>
                <p:nvPr/>
              </p:nvSpPr>
              <p:spPr bwMode="auto">
                <a:xfrm>
                  <a:off x="1094" y="0"/>
                  <a:ext cx="964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6" name="Group 11"/>
              <p:cNvGrpSpPr>
                <a:grpSpLocks/>
              </p:cNvGrpSpPr>
              <p:nvPr/>
            </p:nvGrpSpPr>
            <p:grpSpPr bwMode="auto">
              <a:xfrm>
                <a:off x="2058" y="0"/>
                <a:ext cx="590" cy="518"/>
                <a:chOff x="2058" y="0"/>
                <a:chExt cx="590" cy="518"/>
              </a:xfrm>
            </p:grpSpPr>
            <p:sp>
              <p:nvSpPr>
                <p:cNvPr id="808972" name="Rectangle 12"/>
                <p:cNvSpPr>
                  <a:spLocks noChangeArrowheads="1"/>
                </p:cNvSpPr>
                <p:nvPr/>
              </p:nvSpPr>
              <p:spPr bwMode="auto">
                <a:xfrm>
                  <a:off x="2101" y="0"/>
                  <a:ext cx="504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 dirty="0"/>
                    <a:t> Creep %</a:t>
                  </a:r>
                  <a:endParaRPr lang="en-US" sz="2000" dirty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 dirty="0">
                    <a:latin typeface="Times New Roman" pitchFamily="18" charset="0"/>
                  </a:endParaRPr>
                </a:p>
              </p:txBody>
            </p:sp>
            <p:sp>
              <p:nvSpPr>
                <p:cNvPr id="808973" name="Rectangle 13"/>
                <p:cNvSpPr>
                  <a:spLocks noChangeArrowheads="1"/>
                </p:cNvSpPr>
                <p:nvPr/>
              </p:nvSpPr>
              <p:spPr bwMode="auto">
                <a:xfrm>
                  <a:off x="2058" y="0"/>
                  <a:ext cx="59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7" name="Group 14"/>
              <p:cNvGrpSpPr>
                <a:grpSpLocks/>
              </p:cNvGrpSpPr>
              <p:nvPr/>
            </p:nvGrpSpPr>
            <p:grpSpPr bwMode="auto">
              <a:xfrm>
                <a:off x="2648" y="0"/>
                <a:ext cx="921" cy="518"/>
                <a:chOff x="2648" y="0"/>
                <a:chExt cx="921" cy="518"/>
              </a:xfrm>
            </p:grpSpPr>
            <p:sp>
              <p:nvSpPr>
                <p:cNvPr id="808975" name="Rectangle 15"/>
                <p:cNvSpPr>
                  <a:spLocks noChangeArrowheads="1"/>
                </p:cNvSpPr>
                <p:nvPr/>
              </p:nvSpPr>
              <p:spPr bwMode="auto">
                <a:xfrm>
                  <a:off x="2691" y="0"/>
                  <a:ext cx="835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Tensile Strength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en-US" sz="2000"/>
                    <a:t>(24 hrs) (MPa)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8976" name="Rectangle 16"/>
                <p:cNvSpPr>
                  <a:spLocks noChangeArrowheads="1"/>
                </p:cNvSpPr>
                <p:nvPr/>
              </p:nvSpPr>
              <p:spPr bwMode="auto">
                <a:xfrm>
                  <a:off x="2648" y="0"/>
                  <a:ext cx="921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8" name="Group 17"/>
              <p:cNvGrpSpPr>
                <a:grpSpLocks/>
              </p:cNvGrpSpPr>
              <p:nvPr/>
            </p:nvGrpSpPr>
            <p:grpSpPr bwMode="auto">
              <a:xfrm>
                <a:off x="0" y="518"/>
                <a:ext cx="1094" cy="403"/>
                <a:chOff x="0" y="518"/>
                <a:chExt cx="1094" cy="403"/>
              </a:xfrm>
            </p:grpSpPr>
            <p:sp>
              <p:nvSpPr>
                <p:cNvPr id="808978" name="Rectangle 18"/>
                <p:cNvSpPr>
                  <a:spLocks noChangeArrowheads="1"/>
                </p:cNvSpPr>
                <p:nvPr/>
              </p:nvSpPr>
              <p:spPr bwMode="auto">
                <a:xfrm>
                  <a:off x="43" y="518"/>
                  <a:ext cx="100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0" hangingPunct="0"/>
                  <a:r>
                    <a:rPr lang="en-US" sz="2000"/>
                    <a:t>Amalgam Type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8979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518"/>
                  <a:ext cx="109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9" name="Group 20"/>
              <p:cNvGrpSpPr>
                <a:grpSpLocks/>
              </p:cNvGrpSpPr>
              <p:nvPr/>
            </p:nvGrpSpPr>
            <p:grpSpPr bwMode="auto">
              <a:xfrm>
                <a:off x="1094" y="518"/>
                <a:ext cx="452" cy="403"/>
                <a:chOff x="1094" y="518"/>
                <a:chExt cx="452" cy="403"/>
              </a:xfrm>
            </p:grpSpPr>
            <p:sp>
              <p:nvSpPr>
                <p:cNvPr id="808981" name="Rectangle 21"/>
                <p:cNvSpPr>
                  <a:spLocks noChangeArrowheads="1"/>
                </p:cNvSpPr>
                <p:nvPr/>
              </p:nvSpPr>
              <p:spPr bwMode="auto">
                <a:xfrm>
                  <a:off x="1137" y="518"/>
                  <a:ext cx="366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1 hr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8982" name="Rectangle 22"/>
                <p:cNvSpPr>
                  <a:spLocks noChangeArrowheads="1"/>
                </p:cNvSpPr>
                <p:nvPr/>
              </p:nvSpPr>
              <p:spPr bwMode="auto">
                <a:xfrm>
                  <a:off x="1094" y="518"/>
                  <a:ext cx="45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10" name="Group 23"/>
              <p:cNvGrpSpPr>
                <a:grpSpLocks/>
              </p:cNvGrpSpPr>
              <p:nvPr/>
            </p:nvGrpSpPr>
            <p:grpSpPr bwMode="auto">
              <a:xfrm>
                <a:off x="1546" y="518"/>
                <a:ext cx="512" cy="403"/>
                <a:chOff x="1546" y="518"/>
                <a:chExt cx="512" cy="403"/>
              </a:xfrm>
            </p:grpSpPr>
            <p:sp>
              <p:nvSpPr>
                <p:cNvPr id="808984" name="Rectangle 24"/>
                <p:cNvSpPr>
                  <a:spLocks noChangeArrowheads="1"/>
                </p:cNvSpPr>
                <p:nvPr/>
              </p:nvSpPr>
              <p:spPr bwMode="auto">
                <a:xfrm>
                  <a:off x="1589" y="518"/>
                  <a:ext cx="426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7 days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8985" name="Rectangle 25"/>
                <p:cNvSpPr>
                  <a:spLocks noChangeArrowheads="1"/>
                </p:cNvSpPr>
                <p:nvPr/>
              </p:nvSpPr>
              <p:spPr bwMode="auto">
                <a:xfrm>
                  <a:off x="1546" y="518"/>
                  <a:ext cx="51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11" name="Group 26"/>
              <p:cNvGrpSpPr>
                <a:grpSpLocks/>
              </p:cNvGrpSpPr>
              <p:nvPr/>
            </p:nvGrpSpPr>
            <p:grpSpPr bwMode="auto">
              <a:xfrm>
                <a:off x="2058" y="518"/>
                <a:ext cx="590" cy="403"/>
                <a:chOff x="2058" y="518"/>
                <a:chExt cx="590" cy="403"/>
              </a:xfrm>
            </p:grpSpPr>
            <p:sp>
              <p:nvSpPr>
                <p:cNvPr id="808987" name="Rectangle 27"/>
                <p:cNvSpPr>
                  <a:spLocks noChangeArrowheads="1"/>
                </p:cNvSpPr>
                <p:nvPr/>
              </p:nvSpPr>
              <p:spPr bwMode="auto">
                <a:xfrm>
                  <a:off x="2101" y="518"/>
                  <a:ext cx="50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8988" name="Rectangle 28"/>
                <p:cNvSpPr>
                  <a:spLocks noChangeArrowheads="1"/>
                </p:cNvSpPr>
                <p:nvPr/>
              </p:nvSpPr>
              <p:spPr bwMode="auto">
                <a:xfrm>
                  <a:off x="2058" y="518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12" name="Group 29"/>
              <p:cNvGrpSpPr>
                <a:grpSpLocks/>
              </p:cNvGrpSpPr>
              <p:nvPr/>
            </p:nvGrpSpPr>
            <p:grpSpPr bwMode="auto">
              <a:xfrm>
                <a:off x="2648" y="518"/>
                <a:ext cx="921" cy="403"/>
                <a:chOff x="2648" y="518"/>
                <a:chExt cx="921" cy="403"/>
              </a:xfrm>
            </p:grpSpPr>
            <p:sp>
              <p:nvSpPr>
                <p:cNvPr id="808990" name="Rectangle 30"/>
                <p:cNvSpPr>
                  <a:spLocks noChangeArrowheads="1"/>
                </p:cNvSpPr>
                <p:nvPr/>
              </p:nvSpPr>
              <p:spPr bwMode="auto">
                <a:xfrm>
                  <a:off x="2691" y="518"/>
                  <a:ext cx="8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8991" name="Rectangle 31"/>
                <p:cNvSpPr>
                  <a:spLocks noChangeArrowheads="1"/>
                </p:cNvSpPr>
                <p:nvPr/>
              </p:nvSpPr>
              <p:spPr bwMode="auto">
                <a:xfrm>
                  <a:off x="2648" y="518"/>
                  <a:ext cx="9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13" name="Group 32"/>
              <p:cNvGrpSpPr>
                <a:grpSpLocks/>
              </p:cNvGrpSpPr>
              <p:nvPr/>
            </p:nvGrpSpPr>
            <p:grpSpPr bwMode="auto">
              <a:xfrm>
                <a:off x="0" y="921"/>
                <a:ext cx="1094" cy="403"/>
                <a:chOff x="0" y="921"/>
                <a:chExt cx="1094" cy="403"/>
              </a:xfrm>
            </p:grpSpPr>
            <p:sp>
              <p:nvSpPr>
                <p:cNvPr id="808993" name="Rectangle 33"/>
                <p:cNvSpPr>
                  <a:spLocks noChangeArrowheads="1"/>
                </p:cNvSpPr>
                <p:nvPr/>
              </p:nvSpPr>
              <p:spPr bwMode="auto">
                <a:xfrm>
                  <a:off x="43" y="921"/>
                  <a:ext cx="100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0" hangingPunct="0"/>
                  <a:r>
                    <a:rPr lang="en-US" sz="2000"/>
                    <a:t>Low Copper</a:t>
                  </a:r>
                  <a:r>
                    <a:rPr lang="en-US" sz="2000" baseline="30000"/>
                    <a:t>1</a:t>
                  </a:r>
                  <a:endParaRPr lang="en-US" sz="2000" baseline="30000">
                    <a:cs typeface="Times New Roman" pitchFamily="18" charset="0"/>
                  </a:endParaRPr>
                </a:p>
                <a:p>
                  <a:pPr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8994" name="Rectangle 34"/>
                <p:cNvSpPr>
                  <a:spLocks noChangeArrowheads="1"/>
                </p:cNvSpPr>
                <p:nvPr/>
              </p:nvSpPr>
              <p:spPr bwMode="auto">
                <a:xfrm>
                  <a:off x="0" y="921"/>
                  <a:ext cx="109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14" name="Group 35"/>
              <p:cNvGrpSpPr>
                <a:grpSpLocks/>
              </p:cNvGrpSpPr>
              <p:nvPr/>
            </p:nvGrpSpPr>
            <p:grpSpPr bwMode="auto">
              <a:xfrm>
                <a:off x="1094" y="921"/>
                <a:ext cx="452" cy="403"/>
                <a:chOff x="1094" y="921"/>
                <a:chExt cx="452" cy="403"/>
              </a:xfrm>
            </p:grpSpPr>
            <p:sp>
              <p:nvSpPr>
                <p:cNvPr id="808996" name="Rectangle 36"/>
                <p:cNvSpPr>
                  <a:spLocks noChangeArrowheads="1"/>
                </p:cNvSpPr>
                <p:nvPr/>
              </p:nvSpPr>
              <p:spPr bwMode="auto">
                <a:xfrm>
                  <a:off x="1137" y="921"/>
                  <a:ext cx="366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145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8997" name="Rectangle 37"/>
                <p:cNvSpPr>
                  <a:spLocks noChangeArrowheads="1"/>
                </p:cNvSpPr>
                <p:nvPr/>
              </p:nvSpPr>
              <p:spPr bwMode="auto">
                <a:xfrm>
                  <a:off x="1094" y="921"/>
                  <a:ext cx="45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15" name="Group 38"/>
              <p:cNvGrpSpPr>
                <a:grpSpLocks/>
              </p:cNvGrpSpPr>
              <p:nvPr/>
            </p:nvGrpSpPr>
            <p:grpSpPr bwMode="auto">
              <a:xfrm>
                <a:off x="1546" y="921"/>
                <a:ext cx="512" cy="403"/>
                <a:chOff x="1546" y="921"/>
                <a:chExt cx="512" cy="403"/>
              </a:xfrm>
            </p:grpSpPr>
            <p:sp>
              <p:nvSpPr>
                <p:cNvPr id="808999" name="Rectangle 39"/>
                <p:cNvSpPr>
                  <a:spLocks noChangeArrowheads="1"/>
                </p:cNvSpPr>
                <p:nvPr/>
              </p:nvSpPr>
              <p:spPr bwMode="auto">
                <a:xfrm>
                  <a:off x="1589" y="921"/>
                  <a:ext cx="426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343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00" name="Rectangle 40"/>
                <p:cNvSpPr>
                  <a:spLocks noChangeArrowheads="1"/>
                </p:cNvSpPr>
                <p:nvPr/>
              </p:nvSpPr>
              <p:spPr bwMode="auto">
                <a:xfrm>
                  <a:off x="1546" y="921"/>
                  <a:ext cx="51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16" name="Group 41"/>
              <p:cNvGrpSpPr>
                <a:grpSpLocks/>
              </p:cNvGrpSpPr>
              <p:nvPr/>
            </p:nvGrpSpPr>
            <p:grpSpPr bwMode="auto">
              <a:xfrm>
                <a:off x="2058" y="921"/>
                <a:ext cx="590" cy="403"/>
                <a:chOff x="2058" y="921"/>
                <a:chExt cx="590" cy="403"/>
              </a:xfrm>
            </p:grpSpPr>
            <p:sp>
              <p:nvSpPr>
                <p:cNvPr id="809002" name="Rectangle 42"/>
                <p:cNvSpPr>
                  <a:spLocks noChangeArrowheads="1"/>
                </p:cNvSpPr>
                <p:nvPr/>
              </p:nvSpPr>
              <p:spPr bwMode="auto">
                <a:xfrm>
                  <a:off x="2101" y="921"/>
                  <a:ext cx="50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2.0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03" name="Rectangle 43"/>
                <p:cNvSpPr>
                  <a:spLocks noChangeArrowheads="1"/>
                </p:cNvSpPr>
                <p:nvPr/>
              </p:nvSpPr>
              <p:spPr bwMode="auto">
                <a:xfrm>
                  <a:off x="2058" y="921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17" name="Group 44"/>
              <p:cNvGrpSpPr>
                <a:grpSpLocks/>
              </p:cNvGrpSpPr>
              <p:nvPr/>
            </p:nvGrpSpPr>
            <p:grpSpPr bwMode="auto">
              <a:xfrm>
                <a:off x="2648" y="921"/>
                <a:ext cx="921" cy="403"/>
                <a:chOff x="2648" y="921"/>
                <a:chExt cx="921" cy="403"/>
              </a:xfrm>
            </p:grpSpPr>
            <p:sp>
              <p:nvSpPr>
                <p:cNvPr id="809005" name="Rectangle 45"/>
                <p:cNvSpPr>
                  <a:spLocks noChangeArrowheads="1"/>
                </p:cNvSpPr>
                <p:nvPr/>
              </p:nvSpPr>
              <p:spPr bwMode="auto">
                <a:xfrm>
                  <a:off x="2691" y="921"/>
                  <a:ext cx="8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60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06" name="Rectangle 46"/>
                <p:cNvSpPr>
                  <a:spLocks noChangeArrowheads="1"/>
                </p:cNvSpPr>
                <p:nvPr/>
              </p:nvSpPr>
              <p:spPr bwMode="auto">
                <a:xfrm>
                  <a:off x="2648" y="921"/>
                  <a:ext cx="9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18" name="Group 47"/>
              <p:cNvGrpSpPr>
                <a:grpSpLocks/>
              </p:cNvGrpSpPr>
              <p:nvPr/>
            </p:nvGrpSpPr>
            <p:grpSpPr bwMode="auto">
              <a:xfrm>
                <a:off x="0" y="1324"/>
                <a:ext cx="1094" cy="403"/>
                <a:chOff x="0" y="1324"/>
                <a:chExt cx="1094" cy="403"/>
              </a:xfrm>
            </p:grpSpPr>
            <p:sp>
              <p:nvSpPr>
                <p:cNvPr id="809008" name="Rectangle 48"/>
                <p:cNvSpPr>
                  <a:spLocks noChangeArrowheads="1"/>
                </p:cNvSpPr>
                <p:nvPr/>
              </p:nvSpPr>
              <p:spPr bwMode="auto">
                <a:xfrm>
                  <a:off x="43" y="1324"/>
                  <a:ext cx="100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0" hangingPunct="0"/>
                  <a:r>
                    <a:rPr lang="en-US" sz="2000"/>
                    <a:t>Admixture</a:t>
                  </a:r>
                  <a:r>
                    <a:rPr lang="en-US" sz="2000" baseline="30000"/>
                    <a:t>2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09" name="Rectangle 49"/>
                <p:cNvSpPr>
                  <a:spLocks noChangeArrowheads="1"/>
                </p:cNvSpPr>
                <p:nvPr/>
              </p:nvSpPr>
              <p:spPr bwMode="auto">
                <a:xfrm>
                  <a:off x="0" y="1324"/>
                  <a:ext cx="109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19" name="Group 50"/>
              <p:cNvGrpSpPr>
                <a:grpSpLocks/>
              </p:cNvGrpSpPr>
              <p:nvPr/>
            </p:nvGrpSpPr>
            <p:grpSpPr bwMode="auto">
              <a:xfrm>
                <a:off x="1094" y="1324"/>
                <a:ext cx="452" cy="403"/>
                <a:chOff x="1094" y="1324"/>
                <a:chExt cx="452" cy="403"/>
              </a:xfrm>
            </p:grpSpPr>
            <p:sp>
              <p:nvSpPr>
                <p:cNvPr id="809011" name="Rectangle 51"/>
                <p:cNvSpPr>
                  <a:spLocks noChangeArrowheads="1"/>
                </p:cNvSpPr>
                <p:nvPr/>
              </p:nvSpPr>
              <p:spPr bwMode="auto">
                <a:xfrm>
                  <a:off x="1137" y="1324"/>
                  <a:ext cx="366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137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12" name="Rectangle 52"/>
                <p:cNvSpPr>
                  <a:spLocks noChangeArrowheads="1"/>
                </p:cNvSpPr>
                <p:nvPr/>
              </p:nvSpPr>
              <p:spPr bwMode="auto">
                <a:xfrm>
                  <a:off x="1094" y="1324"/>
                  <a:ext cx="45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20" name="Group 53"/>
              <p:cNvGrpSpPr>
                <a:grpSpLocks/>
              </p:cNvGrpSpPr>
              <p:nvPr/>
            </p:nvGrpSpPr>
            <p:grpSpPr bwMode="auto">
              <a:xfrm>
                <a:off x="1546" y="1324"/>
                <a:ext cx="512" cy="403"/>
                <a:chOff x="1546" y="1324"/>
                <a:chExt cx="512" cy="403"/>
              </a:xfrm>
            </p:grpSpPr>
            <p:sp>
              <p:nvSpPr>
                <p:cNvPr id="809014" name="Rectangle 54"/>
                <p:cNvSpPr>
                  <a:spLocks noChangeArrowheads="1"/>
                </p:cNvSpPr>
                <p:nvPr/>
              </p:nvSpPr>
              <p:spPr bwMode="auto">
                <a:xfrm>
                  <a:off x="1589" y="1324"/>
                  <a:ext cx="426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431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15" name="Rectangle 55"/>
                <p:cNvSpPr>
                  <a:spLocks noChangeArrowheads="1"/>
                </p:cNvSpPr>
                <p:nvPr/>
              </p:nvSpPr>
              <p:spPr bwMode="auto">
                <a:xfrm>
                  <a:off x="1546" y="1324"/>
                  <a:ext cx="51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21" name="Group 56"/>
              <p:cNvGrpSpPr>
                <a:grpSpLocks/>
              </p:cNvGrpSpPr>
              <p:nvPr/>
            </p:nvGrpSpPr>
            <p:grpSpPr bwMode="auto">
              <a:xfrm>
                <a:off x="2058" y="1324"/>
                <a:ext cx="590" cy="403"/>
                <a:chOff x="2058" y="1324"/>
                <a:chExt cx="590" cy="403"/>
              </a:xfrm>
            </p:grpSpPr>
            <p:sp>
              <p:nvSpPr>
                <p:cNvPr id="809017" name="Rectangle 57"/>
                <p:cNvSpPr>
                  <a:spLocks noChangeArrowheads="1"/>
                </p:cNvSpPr>
                <p:nvPr/>
              </p:nvSpPr>
              <p:spPr bwMode="auto">
                <a:xfrm>
                  <a:off x="2101" y="1324"/>
                  <a:ext cx="50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0.4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18" name="Rectangle 58"/>
                <p:cNvSpPr>
                  <a:spLocks noChangeArrowheads="1"/>
                </p:cNvSpPr>
                <p:nvPr/>
              </p:nvSpPr>
              <p:spPr bwMode="auto">
                <a:xfrm>
                  <a:off x="2058" y="1324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22" name="Group 59"/>
              <p:cNvGrpSpPr>
                <a:grpSpLocks/>
              </p:cNvGrpSpPr>
              <p:nvPr/>
            </p:nvGrpSpPr>
            <p:grpSpPr bwMode="auto">
              <a:xfrm>
                <a:off x="2648" y="1324"/>
                <a:ext cx="921" cy="403"/>
                <a:chOff x="2648" y="1324"/>
                <a:chExt cx="921" cy="403"/>
              </a:xfrm>
            </p:grpSpPr>
            <p:sp>
              <p:nvSpPr>
                <p:cNvPr id="809020" name="Rectangle 60"/>
                <p:cNvSpPr>
                  <a:spLocks noChangeArrowheads="1"/>
                </p:cNvSpPr>
                <p:nvPr/>
              </p:nvSpPr>
              <p:spPr bwMode="auto">
                <a:xfrm>
                  <a:off x="2691" y="1324"/>
                  <a:ext cx="8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48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21" name="Rectangle 61"/>
                <p:cNvSpPr>
                  <a:spLocks noChangeArrowheads="1"/>
                </p:cNvSpPr>
                <p:nvPr/>
              </p:nvSpPr>
              <p:spPr bwMode="auto">
                <a:xfrm>
                  <a:off x="2648" y="1324"/>
                  <a:ext cx="9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23" name="Group 62"/>
              <p:cNvGrpSpPr>
                <a:grpSpLocks/>
              </p:cNvGrpSpPr>
              <p:nvPr/>
            </p:nvGrpSpPr>
            <p:grpSpPr bwMode="auto">
              <a:xfrm>
                <a:off x="0" y="1727"/>
                <a:ext cx="1094" cy="403"/>
                <a:chOff x="0" y="1727"/>
                <a:chExt cx="1094" cy="403"/>
              </a:xfrm>
            </p:grpSpPr>
            <p:sp>
              <p:nvSpPr>
                <p:cNvPr id="809023" name="Rectangle 63"/>
                <p:cNvSpPr>
                  <a:spLocks noChangeArrowheads="1"/>
                </p:cNvSpPr>
                <p:nvPr/>
              </p:nvSpPr>
              <p:spPr bwMode="auto">
                <a:xfrm>
                  <a:off x="43" y="1727"/>
                  <a:ext cx="100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eaLnBrk="0" hangingPunct="0"/>
                  <a:r>
                    <a:rPr lang="en-US" sz="2000"/>
                    <a:t>Single Composition</a:t>
                  </a:r>
                  <a:r>
                    <a:rPr lang="en-US" sz="2000" baseline="30000"/>
                    <a:t>3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24" name="Rectangle 64"/>
                <p:cNvSpPr>
                  <a:spLocks noChangeArrowheads="1"/>
                </p:cNvSpPr>
                <p:nvPr/>
              </p:nvSpPr>
              <p:spPr bwMode="auto">
                <a:xfrm>
                  <a:off x="0" y="1727"/>
                  <a:ext cx="109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24" name="Group 65"/>
              <p:cNvGrpSpPr>
                <a:grpSpLocks/>
              </p:cNvGrpSpPr>
              <p:nvPr/>
            </p:nvGrpSpPr>
            <p:grpSpPr bwMode="auto">
              <a:xfrm>
                <a:off x="1094" y="1727"/>
                <a:ext cx="452" cy="403"/>
                <a:chOff x="1094" y="1727"/>
                <a:chExt cx="452" cy="403"/>
              </a:xfrm>
            </p:grpSpPr>
            <p:sp>
              <p:nvSpPr>
                <p:cNvPr id="809026" name="Rectangle 66"/>
                <p:cNvSpPr>
                  <a:spLocks noChangeArrowheads="1"/>
                </p:cNvSpPr>
                <p:nvPr/>
              </p:nvSpPr>
              <p:spPr bwMode="auto">
                <a:xfrm>
                  <a:off x="1137" y="1727"/>
                  <a:ext cx="366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262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27" name="Rectangle 67"/>
                <p:cNvSpPr>
                  <a:spLocks noChangeArrowheads="1"/>
                </p:cNvSpPr>
                <p:nvPr/>
              </p:nvSpPr>
              <p:spPr bwMode="auto">
                <a:xfrm>
                  <a:off x="1094" y="1727"/>
                  <a:ext cx="45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25" name="Group 68"/>
              <p:cNvGrpSpPr>
                <a:grpSpLocks/>
              </p:cNvGrpSpPr>
              <p:nvPr/>
            </p:nvGrpSpPr>
            <p:grpSpPr bwMode="auto">
              <a:xfrm>
                <a:off x="1546" y="1727"/>
                <a:ext cx="512" cy="403"/>
                <a:chOff x="1546" y="1727"/>
                <a:chExt cx="512" cy="403"/>
              </a:xfrm>
            </p:grpSpPr>
            <p:sp>
              <p:nvSpPr>
                <p:cNvPr id="809029" name="Rectangle 69"/>
                <p:cNvSpPr>
                  <a:spLocks noChangeArrowheads="1"/>
                </p:cNvSpPr>
                <p:nvPr/>
              </p:nvSpPr>
              <p:spPr bwMode="auto">
                <a:xfrm>
                  <a:off x="1589" y="1727"/>
                  <a:ext cx="426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510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30" name="Rectangle 70"/>
                <p:cNvSpPr>
                  <a:spLocks noChangeArrowheads="1"/>
                </p:cNvSpPr>
                <p:nvPr/>
              </p:nvSpPr>
              <p:spPr bwMode="auto">
                <a:xfrm>
                  <a:off x="1546" y="1727"/>
                  <a:ext cx="51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26" name="Group 71"/>
              <p:cNvGrpSpPr>
                <a:grpSpLocks/>
              </p:cNvGrpSpPr>
              <p:nvPr/>
            </p:nvGrpSpPr>
            <p:grpSpPr bwMode="auto">
              <a:xfrm>
                <a:off x="2058" y="1727"/>
                <a:ext cx="590" cy="403"/>
                <a:chOff x="2058" y="1727"/>
                <a:chExt cx="590" cy="403"/>
              </a:xfrm>
            </p:grpSpPr>
            <p:sp>
              <p:nvSpPr>
                <p:cNvPr id="809032" name="Rectangle 72"/>
                <p:cNvSpPr>
                  <a:spLocks noChangeArrowheads="1"/>
                </p:cNvSpPr>
                <p:nvPr/>
              </p:nvSpPr>
              <p:spPr bwMode="auto">
                <a:xfrm>
                  <a:off x="2101" y="1727"/>
                  <a:ext cx="50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0.13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33" name="Rectangle 73"/>
                <p:cNvSpPr>
                  <a:spLocks noChangeArrowheads="1"/>
                </p:cNvSpPr>
                <p:nvPr/>
              </p:nvSpPr>
              <p:spPr bwMode="auto">
                <a:xfrm>
                  <a:off x="2058" y="1727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grpSp>
            <p:nvGrpSpPr>
              <p:cNvPr id="27" name="Group 74"/>
              <p:cNvGrpSpPr>
                <a:grpSpLocks/>
              </p:cNvGrpSpPr>
              <p:nvPr/>
            </p:nvGrpSpPr>
            <p:grpSpPr bwMode="auto">
              <a:xfrm>
                <a:off x="2648" y="1727"/>
                <a:ext cx="921" cy="403"/>
                <a:chOff x="2648" y="1727"/>
                <a:chExt cx="921" cy="403"/>
              </a:xfrm>
            </p:grpSpPr>
            <p:sp>
              <p:nvSpPr>
                <p:cNvPr id="809035" name="Rectangle 75"/>
                <p:cNvSpPr>
                  <a:spLocks noChangeArrowheads="1"/>
                </p:cNvSpPr>
                <p:nvPr/>
              </p:nvSpPr>
              <p:spPr bwMode="auto">
                <a:xfrm>
                  <a:off x="2691" y="1727"/>
                  <a:ext cx="8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 eaLnBrk="0" hangingPunct="0"/>
                  <a:r>
                    <a:rPr lang="en-US" sz="2000"/>
                    <a:t>64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4000">
                    <a:latin typeface="Times New Roman" pitchFamily="18" charset="0"/>
                  </a:endParaRPr>
                </a:p>
              </p:txBody>
            </p:sp>
            <p:sp>
              <p:nvSpPr>
                <p:cNvPr id="809036" name="Rectangle 76"/>
                <p:cNvSpPr>
                  <a:spLocks noChangeArrowheads="1"/>
                </p:cNvSpPr>
                <p:nvPr/>
              </p:nvSpPr>
              <p:spPr bwMode="auto">
                <a:xfrm>
                  <a:off x="2648" y="1727"/>
                  <a:ext cx="9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  <p:sp>
          <p:nvSpPr>
            <p:cNvPr id="809037" name="Rectangle 77"/>
            <p:cNvSpPr>
              <a:spLocks noChangeArrowheads="1"/>
            </p:cNvSpPr>
            <p:nvPr/>
          </p:nvSpPr>
          <p:spPr bwMode="auto">
            <a:xfrm>
              <a:off x="-3" y="-3"/>
              <a:ext cx="3575" cy="2136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809038" name="Text Box 78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  <p:sp>
        <p:nvSpPr>
          <p:cNvPr id="809039" name="Text Box 79"/>
          <p:cNvSpPr txBox="1">
            <a:spLocks noChangeArrowheads="1"/>
          </p:cNvSpPr>
          <p:nvPr/>
        </p:nvSpPr>
        <p:spPr bwMode="auto">
          <a:xfrm>
            <a:off x="593725" y="6056313"/>
            <a:ext cx="184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endParaRPr lang="en-IN" sz="1200">
              <a:latin typeface="Times New Roman" pitchFamily="18" charset="0"/>
            </a:endParaRPr>
          </a:p>
        </p:txBody>
      </p:sp>
      <p:sp>
        <p:nvSpPr>
          <p:cNvPr id="809040" name="Text Box 80"/>
          <p:cNvSpPr txBox="1">
            <a:spLocks noChangeArrowheads="1"/>
          </p:cNvSpPr>
          <p:nvPr/>
        </p:nvSpPr>
        <p:spPr bwMode="auto">
          <a:xfrm>
            <a:off x="838200" y="6019800"/>
            <a:ext cx="167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aseline="30000"/>
              <a:t>1</a:t>
            </a:r>
            <a:r>
              <a:rPr lang="en-US" sz="1200"/>
              <a:t>Fine Cut, Caulk            </a:t>
            </a:r>
            <a:r>
              <a:rPr lang="en-US" sz="1200" baseline="30000"/>
              <a:t>2 </a:t>
            </a:r>
            <a:r>
              <a:rPr lang="en-US" sz="1200"/>
              <a:t>Dispersalloy, Caulk     </a:t>
            </a:r>
            <a:r>
              <a:rPr lang="en-US" sz="1200" baseline="30000"/>
              <a:t>3</a:t>
            </a:r>
            <a:r>
              <a:rPr lang="en-US" sz="1200"/>
              <a:t>Tytin, Kerr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CREEP</a:t>
            </a:r>
          </a:p>
        </p:txBody>
      </p:sp>
      <p:graphicFrame>
        <p:nvGraphicFramePr>
          <p:cNvPr id="663590" name="Group 38"/>
          <p:cNvGraphicFramePr>
            <a:graphicFrameLocks noGrp="1"/>
          </p:cNvGraphicFramePr>
          <p:nvPr>
            <p:ph sz="half" idx="2"/>
          </p:nvPr>
        </p:nvGraphicFramePr>
        <p:xfrm>
          <a:off x="152400" y="1290638"/>
          <a:ext cx="8839200" cy="4572000"/>
        </p:xfrm>
        <a:graphic>
          <a:graphicData uri="http://schemas.openxmlformats.org/drawingml/2006/table">
            <a:tbl>
              <a:tblPr/>
              <a:tblGrid>
                <a:gridCol w="21153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238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66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Creep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The time-dependent strain or deformation that is produced by a stress. The creep process can cause an amalgam restoration to extend out of the cavity preparation, thereby increasing its susceptibility to marginal breakdown. – Anusavice (2003)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6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Marginal Breakdown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The gradual fracture of the perimeter of margin of a dental amalgam restoration that leads to the formation of gaps or ditching at the external interfacial region between the amalgam and the tooth. –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Anusavice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(2003)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1143000"/>
          </a:xfrm>
          <a:noFill/>
          <a:ln/>
        </p:spPr>
        <p:txBody>
          <a:bodyPr lIns="90488" tIns="44450" rIns="90488" bIns="44450" anchorCtr="0"/>
          <a:lstStyle/>
          <a:p>
            <a:pPr algn="ctr"/>
            <a:r>
              <a:rPr lang="en-US" dirty="0">
                <a:effectLst/>
                <a:latin typeface="Algerian" pitchFamily="82" charset="0"/>
              </a:rPr>
              <a:t>CREEP</a:t>
            </a:r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3434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Slow deformation of amalgam placed under a constant load</a:t>
            </a:r>
          </a:p>
          <a:p>
            <a:pPr lvl="1">
              <a:buSzPct val="75000"/>
            </a:pPr>
            <a:r>
              <a:rPr lang="en-US" dirty="0"/>
              <a:t>load less than that necessary to produce fracture</a:t>
            </a:r>
          </a:p>
          <a:p>
            <a:pPr>
              <a:buSzPct val="75000"/>
            </a:pPr>
            <a:endParaRPr lang="en-US" dirty="0"/>
          </a:p>
          <a:p>
            <a:pPr>
              <a:buSzPct val="75000"/>
            </a:pPr>
            <a:endParaRPr lang="en-US" dirty="0"/>
          </a:p>
          <a:p>
            <a:r>
              <a:rPr lang="en-US" dirty="0"/>
              <a:t>Correlates with marginal breakdown</a:t>
            </a:r>
          </a:p>
          <a:p>
            <a:pPr lvl="1"/>
            <a:r>
              <a:rPr lang="en-US" dirty="0"/>
              <a:t>Higher the creep, greater is the degree of marginal deterioration</a:t>
            </a:r>
          </a:p>
        </p:txBody>
      </p:sp>
      <p:sp>
        <p:nvSpPr>
          <p:cNvPr id="664580" name="Text Box 4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Creep rates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pPr lvl="1"/>
            <a:r>
              <a:rPr lang="en-US" sz="2400" dirty="0"/>
              <a:t>Increase with higher 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1 </a:t>
            </a:r>
            <a:r>
              <a:rPr lang="en-US" sz="2400" dirty="0">
                <a:sym typeface="Symbol" pitchFamily="18" charset="2"/>
              </a:rPr>
              <a:t>volume fraction</a:t>
            </a:r>
          </a:p>
          <a:p>
            <a:pPr lvl="1"/>
            <a:endParaRPr lang="en-US" sz="2400" dirty="0">
              <a:sym typeface="Symbol" pitchFamily="18" charset="2"/>
            </a:endParaRPr>
          </a:p>
          <a:p>
            <a:pPr lvl="1"/>
            <a:r>
              <a:rPr lang="en-US" sz="2400" dirty="0">
                <a:sym typeface="Symbol" pitchFamily="18" charset="2"/>
              </a:rPr>
              <a:t>Decrease with larger 1 grain sizes</a:t>
            </a:r>
          </a:p>
          <a:p>
            <a:pPr lvl="1"/>
            <a:endParaRPr lang="en-US" sz="2400" dirty="0">
              <a:sym typeface="Symbol" pitchFamily="18" charset="2"/>
            </a:endParaRPr>
          </a:p>
          <a:p>
            <a:pPr lvl="1"/>
            <a:r>
              <a:rPr lang="en-US" sz="2400" dirty="0">
                <a:sym typeface="Symbol" pitchFamily="18" charset="2"/>
              </a:rPr>
              <a:t>2 associated with higher creep rates</a:t>
            </a:r>
          </a:p>
          <a:p>
            <a:pPr lvl="2"/>
            <a:r>
              <a:rPr lang="en-US" sz="2200" dirty="0">
                <a:sym typeface="Symbol" pitchFamily="18" charset="2"/>
              </a:rPr>
              <a:t>Associated with </a:t>
            </a:r>
            <a:r>
              <a:rPr lang="en-US" sz="2400" dirty="0">
                <a:sym typeface="Symbol" pitchFamily="18" charset="2"/>
              </a:rPr>
              <a:t> rods, which act as barriers to deformation of the 1 phase</a:t>
            </a:r>
          </a:p>
          <a:p>
            <a:pPr lvl="1"/>
            <a:endParaRPr lang="en-US" sz="2400" dirty="0">
              <a:sym typeface="Symbol" pitchFamily="18" charset="2"/>
            </a:endParaRPr>
          </a:p>
          <a:p>
            <a:pPr lvl="1"/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Influence of Microstructure on Creep</a:t>
            </a: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8674" name="Group 2"/>
          <p:cNvGraphicFramePr>
            <a:graphicFrameLocks noGrp="1"/>
          </p:cNvGraphicFramePr>
          <p:nvPr/>
        </p:nvGraphicFramePr>
        <p:xfrm>
          <a:off x="1371600" y="381000"/>
          <a:ext cx="6934200" cy="5108576"/>
        </p:xfrm>
        <a:graphic>
          <a:graphicData uri="http://schemas.openxmlformats.org/drawingml/2006/table">
            <a:tbl>
              <a:tblPr/>
              <a:tblGrid>
                <a:gridCol w="3467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671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268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Amalgam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Creep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68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 Copper</a:t>
                      </a:r>
                      <a:r>
                        <a:rPr kumimoji="0" lang="en-U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85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Admixture</a:t>
                      </a:r>
                      <a:r>
                        <a:rPr kumimoji="0" lang="en-US" sz="2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85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Single Composition</a:t>
                      </a:r>
                      <a:r>
                        <a:rPr kumimoji="0" lang="en-US" sz="2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68691" name="Text Box 19"/>
          <p:cNvSpPr txBox="1">
            <a:spLocks noChangeArrowheads="1"/>
          </p:cNvSpPr>
          <p:nvPr/>
        </p:nvSpPr>
        <p:spPr bwMode="auto">
          <a:xfrm>
            <a:off x="4343400" y="5943600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Phillip’s Science of Dental Materials 2003</a:t>
            </a:r>
          </a:p>
        </p:txBody>
      </p:sp>
      <p:sp>
        <p:nvSpPr>
          <p:cNvPr id="668692" name="Text Box 20"/>
          <p:cNvSpPr txBox="1">
            <a:spLocks noChangeArrowheads="1"/>
          </p:cNvSpPr>
          <p:nvPr/>
        </p:nvSpPr>
        <p:spPr bwMode="auto">
          <a:xfrm>
            <a:off x="838200" y="5715000"/>
            <a:ext cx="29718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aseline="30000"/>
              <a:t>1</a:t>
            </a:r>
            <a:r>
              <a:rPr lang="en-US" sz="1600"/>
              <a:t>Fine Cut, Caulk            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baseline="30000"/>
              <a:t>2 </a:t>
            </a:r>
            <a:r>
              <a:rPr lang="en-US" sz="1600"/>
              <a:t>Dispersalloy, Caulk     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baseline="30000"/>
              <a:t>3</a:t>
            </a:r>
            <a:r>
              <a:rPr lang="en-US" sz="1600"/>
              <a:t>Tytin, Kerr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56B242BA-4BD9-D70C-E882-D587F4B6A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065610"/>
            <a:ext cx="8545286" cy="10979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7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 </a:t>
            </a:r>
            <a:endParaRPr lang="en-US" sz="27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9" name="Slide Number Placeholder 1">
            <a:extLst>
              <a:ext uri="{FF2B5EF4-FFF2-40B4-BE49-F238E27FC236}">
                <a16:creationId xmlns:a16="http://schemas.microsoft.com/office/drawing/2014/main" xmlns="" id="{789A2CF3-4F67-CA94-EEC5-14AB73C8D5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B087D0-DE4A-4E50-BF1A-F77714860E3D}" type="slidenum">
              <a:rPr lang="en-US" altLang="en-US">
                <a:solidFill>
                  <a:srgbClr val="7F7F7F"/>
                </a:solidFill>
              </a:rPr>
              <a:pPr/>
              <a:t>18</a:t>
            </a:fld>
            <a:endParaRPr lang="en-US" altLang="en-US">
              <a:solidFill>
                <a:srgbClr val="7F7F7F"/>
              </a:solidFill>
            </a:endParaRPr>
          </a:p>
        </p:txBody>
      </p:sp>
      <p:sp>
        <p:nvSpPr>
          <p:cNvPr id="34820" name="TextBox 2">
            <a:extLst>
              <a:ext uri="{FF2B5EF4-FFF2-40B4-BE49-F238E27FC236}">
                <a16:creationId xmlns:a16="http://schemas.microsoft.com/office/drawing/2014/main" xmlns="" id="{0C8079D6-9610-38D6-9643-C7FC1ACF0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6106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Dental amalgam are widely used by the dental profession in most parts of the world </a:t>
            </a:r>
          </a:p>
          <a:p>
            <a:pPr eaLnBrk="1" hangingPunct="1"/>
            <a:r>
              <a:rPr lang="en-US" altLang="en-US"/>
              <a:t>Some countries like swedan, Canada and Germany, uk have either banned or imposed serious limitation on amalgam usage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American dental association council on scientific affairs has conclude that both amalgam and composite materials are considered safe and effective for tooth restoration .</a:t>
            </a:r>
            <a:endParaRPr lang="en-I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8650" y="1031422"/>
            <a:ext cx="7886700" cy="109384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03514" y="3034393"/>
            <a:ext cx="6923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Students should be given opportunity to ask question for clarifying for their understand/ confusions. Teachers must spend 5-10 minutes for this to improve the output.  </a:t>
            </a:r>
          </a:p>
        </p:txBody>
      </p:sp>
    </p:spTree>
    <p:extLst>
      <p:ext uri="{BB962C8B-B14F-4D97-AF65-F5344CB8AC3E}">
        <p14:creationId xmlns:p14="http://schemas.microsoft.com/office/powerpoint/2010/main" xmlns="" val="2287409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21229" y="1314453"/>
            <a:ext cx="6945086" cy="8273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232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99860663"/>
              </p:ext>
            </p:extLst>
          </p:nvPr>
        </p:nvGraphicFramePr>
        <p:xfrm>
          <a:off x="533401" y="2816678"/>
          <a:ext cx="7674428" cy="2952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499">
                  <a:extLst>
                    <a:ext uri="{9D8B030D-6E8A-4147-A177-3AD203B41FA5}">
                      <a16:colId xmlns:a16="http://schemas.microsoft.com/office/drawing/2014/main" xmlns="" val="946123654"/>
                    </a:ext>
                  </a:extLst>
                </a:gridCol>
                <a:gridCol w="3344427">
                  <a:extLst>
                    <a:ext uri="{9D8B030D-6E8A-4147-A177-3AD203B41FA5}">
                      <a16:colId xmlns:a16="http://schemas.microsoft.com/office/drawing/2014/main" xmlns="" val="2411658997"/>
                    </a:ext>
                  </a:extLst>
                </a:gridCol>
                <a:gridCol w="2304502">
                  <a:extLst>
                    <a:ext uri="{9D8B030D-6E8A-4147-A177-3AD203B41FA5}">
                      <a16:colId xmlns:a16="http://schemas.microsoft.com/office/drawing/2014/main" xmlns="" val="3411213719"/>
                    </a:ext>
                  </a:extLst>
                </a:gridCol>
              </a:tblGrid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Core areas*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Domain</a:t>
                      </a:r>
                      <a:r>
                        <a:rPr lang="en-US" sz="1400" baseline="0" dirty="0"/>
                        <a:t> **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Category #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868424398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COMPOSITION</a:t>
                      </a:r>
                    </a:p>
                    <a:p>
                      <a:r>
                        <a:rPr lang="en-US" sz="1400" dirty="0"/>
                        <a:t>CLASSIFICATION OF AMALGAM</a:t>
                      </a:r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COGNITIVE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MUST KNOW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35865725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INDICATIONS</a:t>
                      </a:r>
                    </a:p>
                    <a:p>
                      <a:r>
                        <a:rPr lang="en-US" sz="1400" dirty="0"/>
                        <a:t>ADVANTAGES</a:t>
                      </a:r>
                    </a:p>
                    <a:p>
                      <a:r>
                        <a:rPr lang="en-US" sz="1400" dirty="0"/>
                        <a:t>METALLURGICAL PHASES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PSYCHOMOTOR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NICE TO KNOW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23599247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TERMONOLOGIES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AFFECTIVE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DESIRE TO KNOW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257729749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881743" y="2266325"/>
            <a:ext cx="73478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4717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endParaRPr lang="en-US" sz="165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6350FED-DF89-16BF-3607-43680B2AC3DE}"/>
              </a:ext>
            </a:extLst>
          </p:cNvPr>
          <p:cNvSpPr txBox="1"/>
          <p:nvPr/>
        </p:nvSpPr>
        <p:spPr>
          <a:xfrm>
            <a:off x="0" y="1674674"/>
            <a:ext cx="45769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STURVEDANTS art and science of operative dentistry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text book of operative dentistry NISHA GARG AND AMIT GARG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5461201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2132856"/>
            <a:ext cx="799288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ladimir Script" pitchFamily="66" charset="0"/>
              </a:rPr>
              <a:t>THANK   YOU</a:t>
            </a:r>
            <a:endParaRPr lang="en-IN" sz="9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BEA7EED-57D8-3EDB-5937-A0CD72E48416}"/>
              </a:ext>
            </a:extLst>
          </p:cNvPr>
          <p:cNvSpPr txBox="1"/>
          <p:nvPr/>
        </p:nvSpPr>
        <p:spPr>
          <a:xfrm>
            <a:off x="395536" y="1417638"/>
            <a:ext cx="8229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HISTORICAL BACKGROUND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CONSTITUENTS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CLASSIFICATION OF AMALGAM ALLOY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INDICATION AND CONTRAINDICATION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ADVANTAGES AND DISADVANTAGES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METALLURGICAL PHASES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DIMENSIONAL CHANGES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REFERENCES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259760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lgerian" pitchFamily="82" charset="0"/>
              </a:rPr>
              <a:t>DIMENSIONAL  STABILITY</a:t>
            </a:r>
            <a:endParaRPr lang="en-IN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/>
          </a:bodyPr>
          <a:lstStyle/>
          <a:p>
            <a:r>
              <a:rPr lang="en-US" b="1" dirty="0"/>
              <a:t>Dimensional Change</a:t>
            </a:r>
          </a:p>
          <a:p>
            <a:pPr lvl="1"/>
            <a:endParaRPr lang="en-US" b="1" dirty="0"/>
          </a:p>
          <a:p>
            <a:pPr lvl="1"/>
            <a:r>
              <a:rPr lang="en-US" dirty="0"/>
              <a:t>Severe contraction may lead to –</a:t>
            </a:r>
          </a:p>
          <a:p>
            <a:pPr lvl="2"/>
            <a:r>
              <a:rPr lang="en-US" dirty="0" err="1"/>
              <a:t>Microleakage</a:t>
            </a:r>
            <a:endParaRPr lang="en-US" dirty="0"/>
          </a:p>
          <a:p>
            <a:pPr lvl="2"/>
            <a:r>
              <a:rPr lang="en-US" dirty="0"/>
              <a:t>Plaque accumulation</a:t>
            </a:r>
          </a:p>
          <a:p>
            <a:pPr lvl="2"/>
            <a:r>
              <a:rPr lang="en-US" dirty="0"/>
              <a:t>Secondary caries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/>
              <a:t>Excessive expansion may lead to –</a:t>
            </a:r>
          </a:p>
          <a:p>
            <a:pPr lvl="2"/>
            <a:r>
              <a:rPr lang="en-US" dirty="0"/>
              <a:t>Pressure on pulp</a:t>
            </a:r>
          </a:p>
          <a:p>
            <a:pPr lvl="2"/>
            <a:r>
              <a:rPr lang="en-US" dirty="0"/>
              <a:t>Post </a:t>
            </a:r>
            <a:r>
              <a:rPr lang="en-US" dirty="0" err="1"/>
              <a:t>op.sensitivity</a:t>
            </a:r>
            <a:endParaRPr lang="en-US" dirty="0"/>
          </a:p>
          <a:p>
            <a:pPr lvl="2"/>
            <a:r>
              <a:rPr lang="en-US" dirty="0"/>
              <a:t>Protrusion of restoration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ANSI/ADA Specification No.1 requires that amalgam should neither contract nor expand more than </a:t>
            </a:r>
            <a:r>
              <a:rPr lang="en-US" sz="3600" b="1" dirty="0">
                <a:solidFill>
                  <a:schemeClr val="accent2"/>
                </a:solidFill>
              </a:rPr>
              <a:t>20 </a:t>
            </a:r>
            <a:r>
              <a:rPr lang="en-US" sz="3600" b="1" dirty="0">
                <a:solidFill>
                  <a:schemeClr val="accent2"/>
                </a:solidFill>
                <a:latin typeface="Symbol" pitchFamily="18" charset="2"/>
              </a:rPr>
              <a:t>m</a:t>
            </a:r>
            <a:r>
              <a:rPr lang="en-US" sz="3600" b="1" dirty="0">
                <a:solidFill>
                  <a:schemeClr val="accent2"/>
                </a:solidFill>
              </a:rPr>
              <a:t>m/cm</a:t>
            </a:r>
            <a:r>
              <a:rPr lang="en-US" sz="3600" b="1" dirty="0"/>
              <a:t>, </a:t>
            </a:r>
            <a:r>
              <a:rPr lang="en-IN" sz="3600" dirty="0"/>
              <a:t>measured at 37 degree C, between 5 min and 24 hr after beginning of </a:t>
            </a:r>
            <a:r>
              <a:rPr lang="en-IN" sz="3600" dirty="0" err="1"/>
              <a:t>trituration</a:t>
            </a:r>
            <a:r>
              <a:rPr lang="en-IN" sz="3600" dirty="0"/>
              <a:t>.</a:t>
            </a:r>
            <a:endParaRPr lang="en-US" sz="3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Dimensional Change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7772400" cy="4114800"/>
          </a:xfrm>
        </p:spPr>
        <p:txBody>
          <a:bodyPr>
            <a:normAutofit/>
          </a:bodyPr>
          <a:lstStyle/>
          <a:p>
            <a:r>
              <a:rPr lang="en-US" sz="2800" dirty="0"/>
              <a:t>Most high-copper amalgams undergo a net contraction</a:t>
            </a:r>
          </a:p>
          <a:p>
            <a:r>
              <a:rPr lang="en-US" sz="2800" dirty="0"/>
              <a:t>Contraction leaves marginal gap</a:t>
            </a:r>
          </a:p>
          <a:p>
            <a:pPr lvl="1"/>
            <a:r>
              <a:rPr lang="en-US" sz="2800" dirty="0"/>
              <a:t>initial leakage</a:t>
            </a:r>
          </a:p>
          <a:p>
            <a:pPr lvl="2"/>
            <a:r>
              <a:rPr lang="en-US" sz="2800" dirty="0"/>
              <a:t>post-operative sensitivity</a:t>
            </a:r>
          </a:p>
          <a:p>
            <a:pPr lvl="1"/>
            <a:r>
              <a:rPr lang="en-US" sz="2800" dirty="0"/>
              <a:t>reduced with corrosion over time</a:t>
            </a:r>
          </a:p>
        </p:txBody>
      </p:sp>
      <p:sp>
        <p:nvSpPr>
          <p:cNvPr id="376836" name="Text Box 4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  <p:pic>
        <p:nvPicPr>
          <p:cNvPr id="376837" name="Picture 6" descr="npo0000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2636912"/>
            <a:ext cx="1912938" cy="29718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Dimensional Change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7772400" cy="4114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Net contraction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type of alloy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spherical alloys have more </a:t>
            </a:r>
            <a:br>
              <a:rPr lang="en-US" sz="2400" dirty="0"/>
            </a:br>
            <a:r>
              <a:rPr lang="en-US" sz="2400" dirty="0"/>
              <a:t>contraction</a:t>
            </a:r>
          </a:p>
          <a:p>
            <a:pPr lvl="3">
              <a:lnSpc>
                <a:spcPct val="90000"/>
              </a:lnSpc>
            </a:pPr>
            <a:r>
              <a:rPr lang="en-US" sz="2400" dirty="0"/>
              <a:t>less mercury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condensation technique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greater condensation = higher contraction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trituration</a:t>
            </a:r>
            <a:r>
              <a:rPr lang="en-US" sz="2400" dirty="0"/>
              <a:t> time</a:t>
            </a:r>
          </a:p>
          <a:p>
            <a:pPr lvl="2">
              <a:lnSpc>
                <a:spcPct val="90000"/>
              </a:lnSpc>
            </a:pPr>
            <a:r>
              <a:rPr lang="en-US" sz="2400" dirty="0" err="1"/>
              <a:t>overtrituration</a:t>
            </a:r>
            <a:r>
              <a:rPr lang="en-US" sz="2400" dirty="0"/>
              <a:t> causes higher contraction</a:t>
            </a:r>
          </a:p>
        </p:txBody>
      </p:sp>
      <p:pic>
        <p:nvPicPr>
          <p:cNvPr id="377860" name="Picture 1032" descr="npo000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981200"/>
            <a:ext cx="2362200" cy="1687513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ffectLst/>
        </p:spPr>
      </p:pic>
      <p:sp>
        <p:nvSpPr>
          <p:cNvPr id="377861" name="Text Box 5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a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zinc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containing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dirty="0"/>
              <a:t>low copper or high copper amalgam is contaminated by moisture during </a:t>
            </a:r>
            <a:r>
              <a:rPr lang="en-US" b="1" dirty="0" err="1">
                <a:solidFill>
                  <a:schemeClr val="bg2">
                    <a:lumMod val="25000"/>
                  </a:schemeClr>
                </a:solidFill>
              </a:rPr>
              <a:t>trituration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or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condensation</a:t>
            </a:r>
            <a:r>
              <a:rPr lang="en-US" dirty="0"/>
              <a:t>, a large expansion can take place</a:t>
            </a:r>
          </a:p>
          <a:p>
            <a:endParaRPr lang="en-US" dirty="0"/>
          </a:p>
          <a:p>
            <a:r>
              <a:rPr lang="en-US" dirty="0"/>
              <a:t>Expansion usually starts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after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3-5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days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dirty="0"/>
              <a:t>and may continue for months reaching values greater than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400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Symbol" pitchFamily="18" charset="2"/>
              </a:rPr>
              <a:t>m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</a:rPr>
              <a:t>m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			</a:t>
            </a:r>
          </a:p>
          <a:p>
            <a:pPr>
              <a:buNone/>
            </a:pPr>
            <a:r>
              <a:rPr lang="en-US" dirty="0"/>
              <a:t>			</a:t>
            </a:r>
            <a:r>
              <a:rPr lang="en-US" sz="4000" dirty="0">
                <a:solidFill>
                  <a:schemeClr val="accent2"/>
                </a:solidFill>
              </a:rPr>
              <a:t>DELAYED EXPANSION</a:t>
            </a:r>
            <a:endParaRPr lang="en-IN" sz="4000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Effect of moisture contamination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4" name="Group 24"/>
          <p:cNvGraphicFramePr>
            <a:graphicFrameLocks noGrp="1"/>
          </p:cNvGraphicFramePr>
          <p:nvPr>
            <p:ph sz="half" idx="2"/>
          </p:nvPr>
        </p:nvGraphicFramePr>
        <p:xfrm>
          <a:off x="395536" y="1556792"/>
          <a:ext cx="8424935" cy="2651760"/>
        </p:xfrm>
        <a:graphic>
          <a:graphicData uri="http://schemas.openxmlformats.org/drawingml/2006/table">
            <a:tbl>
              <a:tblPr/>
              <a:tblGrid>
                <a:gridCol w="24482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766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DELAYED EXPANSION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The gradual expansion of a zinc-containing amalgam over weeks to months, which is associated with hydrogen gas development caused by contamination of the plastic mass with moisture during its manipulation in a cavity preparation–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Anusavice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(2003)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426</TotalTime>
  <Words>791</Words>
  <Application>Microsoft Office PowerPoint</Application>
  <PresentationFormat>On-screen Show (4:3)</PresentationFormat>
  <Paragraphs>183</Paragraphs>
  <Slides>21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Slide 1</vt:lpstr>
      <vt:lpstr>Specific learning Objectives </vt:lpstr>
      <vt:lpstr>Table of Content </vt:lpstr>
      <vt:lpstr>DIMENSIONAL  STABILITY</vt:lpstr>
      <vt:lpstr>Slide 5</vt:lpstr>
      <vt:lpstr>Dimensional Change</vt:lpstr>
      <vt:lpstr>Dimensional Change</vt:lpstr>
      <vt:lpstr>Effect of moisture contamination</vt:lpstr>
      <vt:lpstr>Slide 9</vt:lpstr>
      <vt:lpstr>STRENGTH</vt:lpstr>
      <vt:lpstr>STRENGTH</vt:lpstr>
      <vt:lpstr>STRENGTH</vt:lpstr>
      <vt:lpstr> Amalgam Properties</vt:lpstr>
      <vt:lpstr>CREEP</vt:lpstr>
      <vt:lpstr>CREEP</vt:lpstr>
      <vt:lpstr>Influence of Microstructure on Creep</vt:lpstr>
      <vt:lpstr>Slide 17</vt:lpstr>
      <vt:lpstr>TAKE HOME MESSEGE/ FOR THE TOPIC COVERED (SUMMARY)  </vt:lpstr>
      <vt:lpstr>Question &amp; Answer Session</vt:lpstr>
      <vt:lpstr>REFERENCES  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AMALGAM</dc:title>
  <dc:creator>sony</dc:creator>
  <cp:lastModifiedBy>test</cp:lastModifiedBy>
  <cp:revision>62</cp:revision>
  <dcterms:created xsi:type="dcterms:W3CDTF">2012-06-13T16:40:55Z</dcterms:created>
  <dcterms:modified xsi:type="dcterms:W3CDTF">2023-04-18T05:55:24Z</dcterms:modified>
</cp:coreProperties>
</file>